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4C748"/>
    <a:srgbClr val="68ACDF"/>
    <a:srgbClr val="FBDDE1"/>
    <a:srgbClr val="1E469E"/>
    <a:srgbClr val="F6E6F2"/>
    <a:srgbClr val="EDCBE5"/>
    <a:srgbClr val="B33C9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94660"/>
  </p:normalViewPr>
  <p:slideViewPr>
    <p:cSldViewPr snapToGrid="0" showGuides="1">
      <p:cViewPr varScale="1">
        <p:scale>
          <a:sx n="104" d="100"/>
          <a:sy n="104" d="100"/>
        </p:scale>
        <p:origin x="1722" y="11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2024-12-23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682925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2024-12-23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454255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2024-12-23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539327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2024-12-23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98459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2024-12-23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970390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2024-12-23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190760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2024-12-23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632659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2024-12-23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416617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2024-12-23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769627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2024-12-23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71664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2024-12-23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715068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FE6582-36A2-40AF-B3B9-B56A20C29C3B}" type="datetimeFigureOut">
              <a:rPr lang="ko-KR" altLang="en-US" smtClean="0"/>
              <a:t>2024-12-23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025916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>
            <a:extLst>
              <a:ext uri="{FF2B5EF4-FFF2-40B4-BE49-F238E27FC236}">
                <a16:creationId xmlns:a16="http://schemas.microsoft.com/office/drawing/2014/main" id="{7C5E16B6-EC85-A1C0-3C5B-296F5DA0121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7933" y="0"/>
            <a:ext cx="8088134" cy="6858000"/>
          </a:xfrm>
          <a:prstGeom prst="rect">
            <a:avLst/>
          </a:prstGeom>
        </p:spPr>
      </p:pic>
      <p:graphicFrame>
        <p:nvGraphicFramePr>
          <p:cNvPr id="6" name="표 5">
            <a:extLst>
              <a:ext uri="{FF2B5EF4-FFF2-40B4-BE49-F238E27FC236}">
                <a16:creationId xmlns:a16="http://schemas.microsoft.com/office/drawing/2014/main" id="{F6CF2006-8C3A-292D-64B6-5676A8B4C56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35004996"/>
              </p:ext>
            </p:extLst>
          </p:nvPr>
        </p:nvGraphicFramePr>
        <p:xfrm>
          <a:off x="147781" y="122382"/>
          <a:ext cx="2983345" cy="1737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983345">
                  <a:extLst>
                    <a:ext uri="{9D8B030D-6E8A-4147-A177-3AD203B41FA5}">
                      <a16:colId xmlns:a16="http://schemas.microsoft.com/office/drawing/2014/main" val="2769617662"/>
                    </a:ext>
                  </a:extLst>
                </a:gridCol>
              </a:tblGrid>
              <a:tr h="308871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700" dirty="0" err="1">
                          <a:latin typeface="+mj-ea"/>
                          <a:ea typeface="+mj-ea"/>
                        </a:rPr>
                        <a:t>센서부</a:t>
                      </a:r>
                      <a:endParaRPr lang="ko-KR" altLang="en-US" sz="1700" dirty="0">
                        <a:latin typeface="+mj-ea"/>
                        <a:ea typeface="+mj-ea"/>
                      </a:endParaRPr>
                    </a:p>
                  </a:txBody>
                  <a:tcPr>
                    <a:lnL w="12700" cap="flat" cmpd="sng" algn="ctr">
                      <a:solidFill>
                        <a:srgbClr val="68ACD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8ACD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8ACD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68ACD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68711882"/>
                  </a:ext>
                </a:extLst>
              </a:tr>
              <a:tr h="1222056">
                <a:tc>
                  <a:txBody>
                    <a:bodyPr/>
                    <a:lstStyle/>
                    <a:p>
                      <a:r>
                        <a:rPr lang="ko-KR" altLang="en-US" sz="1700" b="0" i="0" u="none" strike="noStrike" kern="1200" baseline="0" dirty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로봇의 감각 기관으로</a:t>
                      </a:r>
                      <a:r>
                        <a:rPr lang="en-US" altLang="ko-KR" sz="1700" b="0" i="0" u="none" strike="noStrike" kern="1200" baseline="0" dirty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, </a:t>
                      </a:r>
                      <a:r>
                        <a:rPr lang="ko-KR" altLang="en-US" sz="1700" b="0" i="0" u="none" strike="noStrike" kern="1200" baseline="0" dirty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외부 환경에 대한 정보를 수집한다</a:t>
                      </a:r>
                      <a:r>
                        <a:rPr lang="en-US" altLang="ko-KR" sz="1700" b="0" i="0" u="none" strike="noStrike" kern="1200" baseline="0" dirty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. </a:t>
                      </a:r>
                      <a:r>
                        <a:rPr lang="ko-KR" altLang="en-US" sz="1700" b="0" i="0" u="none" strike="noStrike" kern="1200" baseline="0" dirty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이미지 센서</a:t>
                      </a:r>
                      <a:r>
                        <a:rPr lang="en-US" altLang="ko-KR" sz="1700" b="0" i="0" u="none" strike="noStrike" kern="1200" baseline="0" dirty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, </a:t>
                      </a:r>
                      <a:r>
                        <a:rPr lang="ko-KR" altLang="en-US" sz="1700" b="0" i="0" u="none" strike="noStrike" kern="1200" baseline="0" dirty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터치</a:t>
                      </a:r>
                      <a:r>
                        <a:rPr lang="en-US" altLang="ko-KR" sz="1700" b="0" i="0" u="none" strike="noStrike" kern="1200" baseline="0" dirty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·</a:t>
                      </a:r>
                      <a:r>
                        <a:rPr lang="ko-KR" altLang="en-US" sz="1700" b="0" i="0" u="none" strike="noStrike" kern="1200" baseline="0" dirty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압력 센서</a:t>
                      </a:r>
                      <a:r>
                        <a:rPr lang="en-US" altLang="ko-KR" sz="1700" b="0" i="0" u="none" strike="noStrike" kern="1200" baseline="0" dirty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, </a:t>
                      </a:r>
                      <a:r>
                        <a:rPr lang="ko-KR" altLang="en-US" sz="1700" b="0" i="0" u="none" strike="noStrike" kern="1200" baseline="0" dirty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레이더 센서</a:t>
                      </a:r>
                      <a:r>
                        <a:rPr lang="en-US" altLang="ko-KR" sz="1700" b="0" i="0" u="none" strike="noStrike" kern="1200" baseline="0" dirty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, </a:t>
                      </a:r>
                      <a:r>
                        <a:rPr lang="ko-KR" altLang="en-US" sz="1700" b="0" i="0" u="none" strike="noStrike" kern="1200" baseline="0" dirty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라이다 센서 등이 있다</a:t>
                      </a:r>
                      <a:r>
                        <a:rPr lang="en-US" altLang="ko-KR" sz="1700" b="0" i="0" u="none" strike="noStrike" kern="1200" baseline="0" dirty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. </a:t>
                      </a:r>
                      <a:endParaRPr lang="ko-KR" altLang="en-US" sz="1700" dirty="0">
                        <a:latin typeface="+mj-ea"/>
                        <a:ea typeface="+mj-ea"/>
                      </a:endParaRPr>
                    </a:p>
                  </a:txBody>
                  <a:tcPr>
                    <a:lnL w="12700" cap="flat" cmpd="sng" algn="ctr">
                      <a:solidFill>
                        <a:srgbClr val="68ACD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8ACD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rgbClr val="68ACD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41407489"/>
                  </a:ext>
                </a:extLst>
              </a:tr>
            </a:tbl>
          </a:graphicData>
        </a:graphic>
      </p:graphicFrame>
      <p:graphicFrame>
        <p:nvGraphicFramePr>
          <p:cNvPr id="8" name="표 7">
            <a:extLst>
              <a:ext uri="{FF2B5EF4-FFF2-40B4-BE49-F238E27FC236}">
                <a16:creationId xmlns:a16="http://schemas.microsoft.com/office/drawing/2014/main" id="{553DE84B-1D38-C27C-99C6-1D18944EC69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77165733"/>
              </p:ext>
            </p:extLst>
          </p:nvPr>
        </p:nvGraphicFramePr>
        <p:xfrm>
          <a:off x="73890" y="2073564"/>
          <a:ext cx="2650837" cy="1219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50837">
                  <a:extLst>
                    <a:ext uri="{9D8B030D-6E8A-4147-A177-3AD203B41FA5}">
                      <a16:colId xmlns:a16="http://schemas.microsoft.com/office/drawing/2014/main" val="2769617662"/>
                    </a:ext>
                  </a:extLst>
                </a:gridCol>
              </a:tblGrid>
              <a:tr h="281865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700" dirty="0" err="1"/>
                        <a:t>전원부</a:t>
                      </a:r>
                      <a:endParaRPr lang="ko-KR" altLang="en-US" sz="1700" dirty="0"/>
                    </a:p>
                  </a:txBody>
                  <a:tcPr>
                    <a:lnL w="12700" cap="flat" cmpd="sng" algn="ctr">
                      <a:solidFill>
                        <a:srgbClr val="68ACD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8ACD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8ACD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68ACD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68711882"/>
                  </a:ext>
                </a:extLst>
              </a:tr>
              <a:tr h="768769">
                <a:tc>
                  <a:txBody>
                    <a:bodyPr/>
                    <a:lstStyle/>
                    <a:p>
                      <a:r>
                        <a:rPr lang="ko-KR" altLang="en-US" sz="17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에너지를 공급하는 부분으로</a:t>
                      </a:r>
                      <a:r>
                        <a:rPr lang="en-US" altLang="ko-KR" sz="17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ko-KR" altLang="en-US" sz="17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배터리</a:t>
                      </a:r>
                      <a:r>
                        <a:rPr lang="en-US" altLang="ko-KR" sz="17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ko-KR" altLang="en-US" sz="17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각종 배선 등을 포함한다</a:t>
                      </a:r>
                      <a:r>
                        <a:rPr lang="en-US" altLang="ko-KR" sz="17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  <a:endParaRPr lang="ko-KR" altLang="en-US" sz="1700" dirty="0"/>
                    </a:p>
                  </a:txBody>
                  <a:tcPr>
                    <a:lnL w="12700" cap="flat" cmpd="sng" algn="ctr">
                      <a:solidFill>
                        <a:srgbClr val="68ACD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8ACD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rgbClr val="68ACD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41407489"/>
                  </a:ext>
                </a:extLst>
              </a:tr>
            </a:tbl>
          </a:graphicData>
        </a:graphic>
      </p:graphicFrame>
      <p:graphicFrame>
        <p:nvGraphicFramePr>
          <p:cNvPr id="9" name="표 8">
            <a:extLst>
              <a:ext uri="{FF2B5EF4-FFF2-40B4-BE49-F238E27FC236}">
                <a16:creationId xmlns:a16="http://schemas.microsoft.com/office/drawing/2014/main" id="{0E5B152A-C308-2511-1022-C39CE64159B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05023353"/>
              </p:ext>
            </p:extLst>
          </p:nvPr>
        </p:nvGraphicFramePr>
        <p:xfrm>
          <a:off x="73889" y="4604328"/>
          <a:ext cx="2650837" cy="1219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50837">
                  <a:extLst>
                    <a:ext uri="{9D8B030D-6E8A-4147-A177-3AD203B41FA5}">
                      <a16:colId xmlns:a16="http://schemas.microsoft.com/office/drawing/2014/main" val="2769617662"/>
                    </a:ext>
                  </a:extLst>
                </a:gridCol>
              </a:tblGrid>
              <a:tr h="281865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700" dirty="0" err="1"/>
                        <a:t>기구부</a:t>
                      </a:r>
                      <a:endParaRPr lang="ko-KR" altLang="en-US" sz="1700" dirty="0"/>
                    </a:p>
                  </a:txBody>
                  <a:tcPr>
                    <a:lnL w="12700" cap="flat" cmpd="sng" algn="ctr">
                      <a:solidFill>
                        <a:srgbClr val="68ACD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8ACD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8ACD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68ACD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68711882"/>
                  </a:ext>
                </a:extLst>
              </a:tr>
              <a:tr h="768769">
                <a:tc>
                  <a:txBody>
                    <a:bodyPr/>
                    <a:lstStyle/>
                    <a:p>
                      <a:r>
                        <a:rPr lang="ko-KR" altLang="en-US" sz="17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로봇의 몸체로</a:t>
                      </a:r>
                      <a:r>
                        <a:rPr lang="en-US" altLang="ko-KR" sz="17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ko-KR" altLang="en-US" sz="17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로봇의 골격과 외형을 이루는 부분이다</a:t>
                      </a:r>
                      <a:r>
                        <a:rPr lang="en-US" altLang="ko-KR" sz="17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  <a:endParaRPr lang="ko-KR" altLang="en-US" sz="1700" dirty="0"/>
                    </a:p>
                  </a:txBody>
                  <a:tcPr>
                    <a:lnL w="12700" cap="flat" cmpd="sng" algn="ctr">
                      <a:solidFill>
                        <a:srgbClr val="68ACD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8ACD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rgbClr val="68ACD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41407489"/>
                  </a:ext>
                </a:extLst>
              </a:tr>
            </a:tbl>
          </a:graphicData>
        </a:graphic>
      </p:graphicFrame>
      <p:graphicFrame>
        <p:nvGraphicFramePr>
          <p:cNvPr id="10" name="표 9">
            <a:extLst>
              <a:ext uri="{FF2B5EF4-FFF2-40B4-BE49-F238E27FC236}">
                <a16:creationId xmlns:a16="http://schemas.microsoft.com/office/drawing/2014/main" id="{70FA40E1-86AD-152E-1A22-BDE53A2ADAE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46897702"/>
              </p:ext>
            </p:extLst>
          </p:nvPr>
        </p:nvGraphicFramePr>
        <p:xfrm>
          <a:off x="5227783" y="9236"/>
          <a:ext cx="3859336" cy="1698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59336">
                  <a:extLst>
                    <a:ext uri="{9D8B030D-6E8A-4147-A177-3AD203B41FA5}">
                      <a16:colId xmlns:a16="http://schemas.microsoft.com/office/drawing/2014/main" val="2769617662"/>
                    </a:ext>
                  </a:extLst>
                </a:gridCol>
              </a:tblGrid>
              <a:tr h="134851">
                <a:tc>
                  <a:txBody>
                    <a:bodyPr/>
                    <a:lstStyle/>
                    <a:p>
                      <a:pPr algn="ctr" latinLnBrk="1">
                        <a:lnSpc>
                          <a:spcPct val="100000"/>
                        </a:lnSpc>
                      </a:pPr>
                      <a:r>
                        <a:rPr lang="ko-KR" altLang="en-US" sz="1700" dirty="0"/>
                        <a:t>제어부</a:t>
                      </a:r>
                    </a:p>
                  </a:txBody>
                  <a:tcPr marL="36000" marR="36000" marT="36000" marB="36000">
                    <a:lnL w="12700" cap="flat" cmpd="sng" algn="ctr">
                      <a:solidFill>
                        <a:srgbClr val="68ACD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8ACD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8ACD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68ACD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68711882"/>
                  </a:ext>
                </a:extLst>
              </a:tr>
              <a:tr h="539404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ko-KR" altLang="en-US" sz="17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로봇의 두뇌 역할을 하는 것으로</a:t>
                      </a:r>
                      <a:r>
                        <a:rPr lang="en-US" altLang="ko-KR" sz="17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ko-KR" altLang="en-US" sz="17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마이크로프로세서와 메모리</a:t>
                      </a:r>
                      <a:r>
                        <a:rPr lang="en-US" altLang="ko-KR" sz="17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ko-KR" altLang="en-US" sz="17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프로그램 가능한 입출력 모듈을 하나의 칩으로 만들어 놓은 부분이다</a:t>
                      </a:r>
                      <a:r>
                        <a:rPr lang="en-US" altLang="ko-KR" sz="17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. </a:t>
                      </a:r>
                      <a:r>
                        <a:rPr lang="ko-KR" altLang="en-US" sz="17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프로그래밍을 통해 다양한 제어나 연산이 가능하다 </a:t>
                      </a:r>
                      <a:endParaRPr lang="ko-KR" altLang="en-US" sz="1700" b="1" dirty="0"/>
                    </a:p>
                  </a:txBody>
                  <a:tcPr marL="36000" marR="36000" marT="36000" marB="36000">
                    <a:lnL w="12700" cap="flat" cmpd="sng" algn="ctr">
                      <a:solidFill>
                        <a:srgbClr val="68ACD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8ACD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rgbClr val="68ACD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41407489"/>
                  </a:ext>
                </a:extLst>
              </a:tr>
            </a:tbl>
          </a:graphicData>
        </a:graphic>
      </p:graphicFrame>
      <p:sp>
        <p:nvSpPr>
          <p:cNvPr id="15" name="직사각형 14">
            <a:extLst>
              <a:ext uri="{FF2B5EF4-FFF2-40B4-BE49-F238E27FC236}">
                <a16:creationId xmlns:a16="http://schemas.microsoft.com/office/drawing/2014/main" id="{CD6248F8-B88B-CDE3-3EF4-02BEC70CCA65}"/>
              </a:ext>
            </a:extLst>
          </p:cNvPr>
          <p:cNvSpPr/>
          <p:nvPr/>
        </p:nvSpPr>
        <p:spPr>
          <a:xfrm>
            <a:off x="5920509" y="4345248"/>
            <a:ext cx="2835564" cy="14782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aphicFrame>
        <p:nvGraphicFramePr>
          <p:cNvPr id="12" name="표 11">
            <a:extLst>
              <a:ext uri="{FF2B5EF4-FFF2-40B4-BE49-F238E27FC236}">
                <a16:creationId xmlns:a16="http://schemas.microsoft.com/office/drawing/2014/main" id="{3CDC097E-B431-A978-A144-5EB410F4CF5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91361084"/>
              </p:ext>
            </p:extLst>
          </p:nvPr>
        </p:nvGraphicFramePr>
        <p:xfrm>
          <a:off x="5828146" y="1869528"/>
          <a:ext cx="3258974" cy="2734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258974">
                  <a:extLst>
                    <a:ext uri="{9D8B030D-6E8A-4147-A177-3AD203B41FA5}">
                      <a16:colId xmlns:a16="http://schemas.microsoft.com/office/drawing/2014/main" val="2769617662"/>
                    </a:ext>
                  </a:extLst>
                </a:gridCol>
              </a:tblGrid>
              <a:tr h="302705">
                <a:tc>
                  <a:txBody>
                    <a:bodyPr/>
                    <a:lstStyle/>
                    <a:p>
                      <a:pPr algn="ctr" latinLnBrk="1">
                        <a:lnSpc>
                          <a:spcPct val="100000"/>
                        </a:lnSpc>
                      </a:pPr>
                      <a:r>
                        <a:rPr lang="ko-KR" altLang="en-US" sz="1700" dirty="0"/>
                        <a:t>로봇 소프트웨어</a:t>
                      </a:r>
                    </a:p>
                  </a:txBody>
                  <a:tcPr marL="36000" marR="36000" marT="36000" marB="36000">
                    <a:lnL w="12700" cap="flat" cmpd="sng" algn="ctr">
                      <a:solidFill>
                        <a:srgbClr val="94C7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4C7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4C7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4C7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4C74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68711882"/>
                  </a:ext>
                </a:extLst>
              </a:tr>
              <a:tr h="2197711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lang="en-US" altLang="ko-KR" sz="1700" b="0" i="0" u="none" strike="noStrike" kern="1200" baseline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lang="en-US" altLang="ko-KR" sz="1700" b="0" i="0" u="none" strike="noStrike" kern="1200" baseline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lang="en-US" altLang="ko-KR" sz="1700" b="0" i="0" u="none" strike="noStrike" kern="1200" baseline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lang="en-US" altLang="ko-KR" sz="1700" b="0" i="0" u="none" strike="noStrike" kern="1200" baseline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lang="en-US" altLang="ko-KR" sz="1700" b="0" i="0" u="none" strike="noStrike" kern="1200" baseline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lang="en-US" altLang="ko-KR" sz="1700" b="0" i="0" u="none" strike="noStrike" kern="1200" baseline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lang="ko-KR" altLang="en-US" sz="17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로봇의 동작을 제어하는 것으로서</a:t>
                      </a:r>
                      <a:r>
                        <a:rPr lang="en-US" altLang="ko-KR" sz="17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ko-KR" altLang="en-US" sz="17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하드웨어만큼 로봇에서 중요한 역할을 한다</a:t>
                      </a:r>
                      <a:r>
                        <a:rPr lang="en-US" altLang="ko-KR" sz="17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  <a:endParaRPr lang="ko-KR" altLang="en-US" sz="1700" b="1" dirty="0"/>
                    </a:p>
                  </a:txBody>
                  <a:tcPr marL="36000" marR="36000" marT="36000" marB="36000">
                    <a:lnL w="12700" cap="flat" cmpd="sng" algn="ctr">
                      <a:solidFill>
                        <a:srgbClr val="94C7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4C7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4C7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4C7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41407489"/>
                  </a:ext>
                </a:extLst>
              </a:tr>
            </a:tbl>
          </a:graphicData>
        </a:graphic>
      </p:graphicFrame>
      <p:graphicFrame>
        <p:nvGraphicFramePr>
          <p:cNvPr id="11" name="표 10">
            <a:extLst>
              <a:ext uri="{FF2B5EF4-FFF2-40B4-BE49-F238E27FC236}">
                <a16:creationId xmlns:a16="http://schemas.microsoft.com/office/drawing/2014/main" id="{A8C5CB42-F1AB-D891-F3C1-66DDC2AD259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40309703"/>
              </p:ext>
            </p:extLst>
          </p:nvPr>
        </p:nvGraphicFramePr>
        <p:xfrm>
          <a:off x="5698835" y="4751669"/>
          <a:ext cx="3388284" cy="1478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388284">
                  <a:extLst>
                    <a:ext uri="{9D8B030D-6E8A-4147-A177-3AD203B41FA5}">
                      <a16:colId xmlns:a16="http://schemas.microsoft.com/office/drawing/2014/main" val="2769617662"/>
                    </a:ext>
                  </a:extLst>
                </a:gridCol>
              </a:tblGrid>
              <a:tr h="134851">
                <a:tc>
                  <a:txBody>
                    <a:bodyPr/>
                    <a:lstStyle/>
                    <a:p>
                      <a:pPr algn="ctr" latinLnBrk="1">
                        <a:lnSpc>
                          <a:spcPct val="100000"/>
                        </a:lnSpc>
                      </a:pPr>
                      <a:r>
                        <a:rPr lang="ko-KR" altLang="en-US" sz="1700" dirty="0" err="1"/>
                        <a:t>구동부</a:t>
                      </a:r>
                      <a:r>
                        <a:rPr lang="en-US" altLang="ko-KR" sz="1700" dirty="0"/>
                        <a:t>(</a:t>
                      </a:r>
                      <a:r>
                        <a:rPr lang="ko-KR" altLang="en-US" sz="1700" dirty="0" err="1"/>
                        <a:t>액추에이터</a:t>
                      </a:r>
                      <a:r>
                        <a:rPr lang="en-US" altLang="ko-KR" sz="1700" dirty="0"/>
                        <a:t>)</a:t>
                      </a:r>
                      <a:endParaRPr lang="ko-KR" altLang="en-US" sz="1700" dirty="0"/>
                    </a:p>
                  </a:txBody>
                  <a:tcPr>
                    <a:lnL w="12700" cap="flat" cmpd="sng" algn="ctr">
                      <a:solidFill>
                        <a:srgbClr val="68ACD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8ACD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8ACD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68ACD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68711882"/>
                  </a:ext>
                </a:extLst>
              </a:tr>
              <a:tr h="539404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ko-KR" altLang="en-US" sz="17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로봇의 움직임과 관련된 가장 중요한 부분으로</a:t>
                      </a:r>
                      <a:r>
                        <a:rPr lang="en-US" altLang="ko-KR" sz="17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ko-KR" altLang="en-US" sz="17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관절을 움직이게 하기 위해 전동 모터</a:t>
                      </a:r>
                      <a:r>
                        <a:rPr lang="en-US" altLang="ko-KR" sz="17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ko-KR" altLang="en-US" sz="1700" b="0" i="0" u="none" strike="noStrike" kern="1200" baseline="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공압</a:t>
                      </a:r>
                      <a:r>
                        <a:rPr lang="en-US" altLang="ko-KR" sz="1700" b="0" i="0" u="none" strike="noStrike" kern="1200" baseline="0" dirty="0">
                          <a:solidFill>
                            <a:schemeClr val="dk1"/>
                          </a:solidFill>
                          <a:latin typeface="+mj-ea"/>
                          <a:ea typeface="+mn-ea"/>
                          <a:cs typeface="+mn-cs"/>
                        </a:rPr>
                        <a:t>·</a:t>
                      </a:r>
                      <a:r>
                        <a:rPr lang="ko-KR" altLang="en-US" sz="17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유압 장치 등이 사용된다</a:t>
                      </a:r>
                      <a:r>
                        <a:rPr lang="en-US" altLang="ko-KR" sz="17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  <a:endParaRPr lang="ko-KR" altLang="en-US" sz="1700" b="1" dirty="0"/>
                    </a:p>
                  </a:txBody>
                  <a:tcPr>
                    <a:lnL w="12700" cap="flat" cmpd="sng" algn="ctr">
                      <a:solidFill>
                        <a:srgbClr val="68ACD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8ACD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rgbClr val="68ACD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41407489"/>
                  </a:ext>
                </a:extLst>
              </a:tr>
            </a:tbl>
          </a:graphicData>
        </a:graphic>
      </p:graphicFrame>
      <p:pic>
        <p:nvPicPr>
          <p:cNvPr id="14" name="그림 13">
            <a:extLst>
              <a:ext uri="{FF2B5EF4-FFF2-40B4-BE49-F238E27FC236}">
                <a16:creationId xmlns:a16="http://schemas.microsoft.com/office/drawing/2014/main" id="{6EE400F2-0A4B-E4C1-6C86-300B40CC0E8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49828" y="2321545"/>
            <a:ext cx="2011033" cy="13409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836702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28</TotalTime>
  <Words>113</Words>
  <Application>Microsoft Office PowerPoint</Application>
  <PresentationFormat>화면 슬라이드 쇼(4:3)</PresentationFormat>
  <Paragraphs>18</Paragraphs>
  <Slides>1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3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테마</vt:lpstr>
      <vt:lpstr>PowerPoint 프레젠테이션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지연 김</dc:creator>
  <cp:lastModifiedBy>지연 김</cp:lastModifiedBy>
  <cp:revision>16</cp:revision>
  <dcterms:created xsi:type="dcterms:W3CDTF">2024-11-29T07:51:56Z</dcterms:created>
  <dcterms:modified xsi:type="dcterms:W3CDTF">2024-12-23T05:33:31Z</dcterms:modified>
</cp:coreProperties>
</file>